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7" r:id="rId4"/>
    <p:sldId id="267" r:id="rId5"/>
    <p:sldId id="261" r:id="rId6"/>
    <p:sldId id="269" r:id="rId7"/>
    <p:sldId id="270" r:id="rId8"/>
    <p:sldId id="262" r:id="rId9"/>
    <p:sldId id="263" r:id="rId10"/>
    <p:sldId id="260" r:id="rId11"/>
    <p:sldId id="268" r:id="rId12"/>
    <p:sldId id="266" r:id="rId13"/>
    <p:sldId id="259" r:id="rId14"/>
    <p:sldId id="264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65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88AC"/>
    <a:srgbClr val="126999"/>
    <a:srgbClr val="0A568C"/>
    <a:srgbClr val="31B3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88" autoAdjust="0"/>
  </p:normalViewPr>
  <p:slideViewPr>
    <p:cSldViewPr snapToGrid="0">
      <p:cViewPr varScale="1">
        <p:scale>
          <a:sx n="150" d="100"/>
          <a:sy n="150" d="100"/>
        </p:scale>
        <p:origin x="624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89D53A-491F-48B5-BB6A-EEC03032EF86}" type="datetimeFigureOut">
              <a:rPr lang="de-DE" smtClean="0"/>
              <a:t>06.09.2024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C72C4-21A8-4963-A781-60DE7754C9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9651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Treffererkennung wichtig wegen Gaming und </a:t>
            </a:r>
            <a:r>
              <a:rPr lang="de-DE" dirty="0" err="1"/>
              <a:t>Gamedev</a:t>
            </a:r>
            <a:endParaRPr lang="de-DE" dirty="0"/>
          </a:p>
          <a:p>
            <a:r>
              <a:rPr lang="de-DE" dirty="0"/>
              <a:t>- gute steigert </a:t>
            </a:r>
            <a:r>
              <a:rPr lang="de-DE" dirty="0" err="1"/>
              <a:t>immersion</a:t>
            </a:r>
            <a:endParaRPr lang="de-DE" dirty="0"/>
          </a:p>
          <a:p>
            <a:r>
              <a:rPr lang="de-DE" dirty="0"/>
              <a:t>- schlechte </a:t>
            </a:r>
            <a:r>
              <a:rPr lang="de-DE" dirty="0" err="1"/>
              <a:t>bzw</a:t>
            </a:r>
            <a:r>
              <a:rPr lang="de-DE" dirty="0"/>
              <a:t> ungenaue sorgt für </a:t>
            </a:r>
            <a:r>
              <a:rPr lang="de-DE" dirty="0" err="1"/>
              <a:t>frust</a:t>
            </a:r>
            <a:r>
              <a:rPr lang="de-DE" dirty="0"/>
              <a:t> und kann in </a:t>
            </a:r>
            <a:r>
              <a:rPr lang="de-DE" dirty="0" err="1"/>
              <a:t>esport</a:t>
            </a:r>
            <a:r>
              <a:rPr lang="de-DE" dirty="0"/>
              <a:t> den Sieg kosten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primitivere Treffererkennung kann dem </a:t>
            </a:r>
            <a:r>
              <a:rPr lang="de-DE" dirty="0" err="1"/>
              <a:t>balancing</a:t>
            </a:r>
            <a:r>
              <a:rPr lang="de-DE" dirty="0"/>
              <a:t> dienen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C72C4-21A8-4963-A781-60DE7754C9D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4499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de-DE" dirty="0" err="1"/>
              <a:t>vulkan</a:t>
            </a:r>
            <a:r>
              <a:rPr lang="de-DE" dirty="0"/>
              <a:t>, </a:t>
            </a:r>
            <a:r>
              <a:rPr lang="de-DE" dirty="0" err="1"/>
              <a:t>ray</a:t>
            </a:r>
            <a:r>
              <a:rPr lang="de-DE" dirty="0"/>
              <a:t> </a:t>
            </a:r>
            <a:r>
              <a:rPr lang="de-DE" dirty="0" err="1"/>
              <a:t>query</a:t>
            </a:r>
            <a:r>
              <a:rPr lang="de-DE" dirty="0"/>
              <a:t>, unreal </a:t>
            </a:r>
            <a:r>
              <a:rPr lang="de-DE" dirty="0" err="1"/>
              <a:t>engine</a:t>
            </a:r>
            <a:r>
              <a:rPr lang="de-DE" dirty="0"/>
              <a:t> und </a:t>
            </a:r>
            <a:r>
              <a:rPr lang="de-DE" dirty="0" err="1"/>
              <a:t>testszenen</a:t>
            </a:r>
            <a:r>
              <a:rPr lang="de-DE" dirty="0"/>
              <a:t>. Fokus auf Testszenen. Erklären warum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dirty="0" err="1"/>
              <a:t>meshes</a:t>
            </a:r>
            <a:r>
              <a:rPr lang="de-DE" dirty="0"/>
              <a:t> und keine </a:t>
            </a:r>
            <a:r>
              <a:rPr lang="de-DE" dirty="0" err="1"/>
              <a:t>skeletal</a:t>
            </a:r>
            <a:r>
              <a:rPr lang="de-DE" dirty="0"/>
              <a:t>, BVH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Octree</a:t>
            </a:r>
            <a:r>
              <a:rPr lang="de-DE" dirty="0"/>
              <a:t>(?)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C72C4-21A8-4963-A781-60DE7754C9D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4233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Hauptsächlich auf die wichtigste Metrik beziehen und erläutern. Was wurde nicht betrachtet und wie könnte es weitergehen? HW-RT relevant für die Zukunft wenn Leistung weiterhin massiv steigt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C72C4-21A8-4963-A781-60DE7754C9D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47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C72C4-21A8-4963-A781-60DE7754C9D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8103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latin typeface="F38"/>
              </a:rPr>
              <a:t>Philippe </a:t>
            </a:r>
            <a:r>
              <a:rPr lang="en-US" sz="1800" b="0" i="0" u="none" strike="noStrike" baseline="0" dirty="0" err="1">
                <a:latin typeface="F38"/>
              </a:rPr>
              <a:t>Weier</a:t>
            </a:r>
            <a:r>
              <a:rPr lang="en-US" sz="1800" b="0" i="0" u="none" strike="noStrike" baseline="0" dirty="0">
                <a:latin typeface="F38"/>
              </a:rPr>
              <a:t> u. a. N-BVH: Neural ray queries with bounding volume hierarchies.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C72C4-21A8-4963-A781-60DE7754C9D3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8740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5BD6C-9962-711E-C83B-41C7063A0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E5D1531-852F-66F4-57D6-82326D2852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E46989-38D7-8EDD-C6B4-F735681E0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543B-BFCA-4D4F-9A24-5148663608A1}" type="datetimeFigureOut">
              <a:rPr lang="de-DE" smtClean="0"/>
              <a:t>06.09.2024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534CD3-2BB1-4041-B6F6-5BFAA5536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C41A6A-7A7F-8816-F6C2-4138655ED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B98D-AAEE-4D21-B0AD-B15157E9A008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ADCD62A-5468-2476-CB73-D0F6519E19F9}"/>
              </a:ext>
            </a:extLst>
          </p:cNvPr>
          <p:cNvSpPr/>
          <p:nvPr userDrawn="1"/>
        </p:nvSpPr>
        <p:spPr>
          <a:xfrm>
            <a:off x="0" y="5625548"/>
            <a:ext cx="12192000" cy="1232452"/>
          </a:xfrm>
          <a:prstGeom prst="rect">
            <a:avLst/>
          </a:prstGeom>
          <a:gradFill flip="none" rotWithShape="1">
            <a:gsLst>
              <a:gs pos="0">
                <a:srgbClr val="0A568C"/>
              </a:gs>
              <a:gs pos="42000">
                <a:srgbClr val="126999"/>
              </a:gs>
              <a:gs pos="69000">
                <a:srgbClr val="1F88AC"/>
              </a:gs>
              <a:gs pos="100000">
                <a:srgbClr val="31B3C8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815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18D564-9932-F825-FAD2-8DE30BE19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7ADFD05-1059-43F9-4233-80B97827D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B61049-6A86-AC31-7E20-0CFE8AAE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543B-BFCA-4D4F-9A24-5148663608A1}" type="datetimeFigureOut">
              <a:rPr lang="de-DE" smtClean="0"/>
              <a:t>06.09.2024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B5CF78-16BE-E7E3-6969-C2FABA833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FADDE2-3094-815D-CEC1-71E83B8BD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B98D-AAEE-4D21-B0AD-B15157E9A0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568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7B5C7A-3E8D-2D66-0269-34F1CD2489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C8F9064-8592-8D46-F5E5-F508AFFF5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59780A-1D6C-3D29-B862-6FF8D6BBF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543B-BFCA-4D4F-9A24-5148663608A1}" type="datetimeFigureOut">
              <a:rPr lang="de-DE" smtClean="0"/>
              <a:t>06.09.2024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8347B6-7087-3897-81CF-8B7EECA51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921820-02C7-DFC8-666A-6077F4CE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B98D-AAEE-4D21-B0AD-B15157E9A0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312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7508C1-A032-2A43-4E12-68EE9623B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5D119D-916A-C9F7-45BE-3085B05D2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C143B7-A8AC-4332-91DD-645D4AFBF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543B-BFCA-4D4F-9A24-5148663608A1}" type="datetimeFigureOut">
              <a:rPr lang="de-DE" smtClean="0"/>
              <a:t>06.09.2024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465E2A-7D0A-D520-56A9-85948CAF6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2C46B2-87FA-BF2C-1098-A28A3845C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B98D-AAEE-4D21-B0AD-B15157E9A008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A744DC0-B4CF-A3CC-CB98-134D31B7F113}"/>
              </a:ext>
            </a:extLst>
          </p:cNvPr>
          <p:cNvSpPr/>
          <p:nvPr userDrawn="1"/>
        </p:nvSpPr>
        <p:spPr>
          <a:xfrm>
            <a:off x="0" y="5910728"/>
            <a:ext cx="12192000" cy="947271"/>
          </a:xfrm>
          <a:prstGeom prst="rect">
            <a:avLst/>
          </a:prstGeom>
          <a:gradFill flip="none" rotWithShape="1">
            <a:gsLst>
              <a:gs pos="0">
                <a:srgbClr val="0A568C"/>
              </a:gs>
              <a:gs pos="42000">
                <a:srgbClr val="126999"/>
              </a:gs>
              <a:gs pos="69000">
                <a:srgbClr val="1F88AC"/>
              </a:gs>
              <a:gs pos="100000">
                <a:srgbClr val="31B3C8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2382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A5374C-574D-54F7-BC4A-38759CD28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DA3DD9-71D4-977A-5492-872E9B4E3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6215CE-9645-10C3-CC6D-7513D705D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543B-BFCA-4D4F-9A24-5148663608A1}" type="datetimeFigureOut">
              <a:rPr lang="de-DE" smtClean="0"/>
              <a:t>06.09.2024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C10DFF-89B5-E6D1-C8F9-653CC07A8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B52727-6DAE-27E7-CF3E-849E03159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B98D-AAEE-4D21-B0AD-B15157E9A008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2CD0D2D-D480-4AF8-1FAF-3AFE3B8BD6BF}"/>
              </a:ext>
            </a:extLst>
          </p:cNvPr>
          <p:cNvSpPr/>
          <p:nvPr userDrawn="1"/>
        </p:nvSpPr>
        <p:spPr>
          <a:xfrm>
            <a:off x="0" y="5910728"/>
            <a:ext cx="12192000" cy="947271"/>
          </a:xfrm>
          <a:prstGeom prst="rect">
            <a:avLst/>
          </a:prstGeom>
          <a:gradFill flip="none" rotWithShape="1">
            <a:gsLst>
              <a:gs pos="0">
                <a:srgbClr val="0A568C"/>
              </a:gs>
              <a:gs pos="42000">
                <a:srgbClr val="126999"/>
              </a:gs>
              <a:gs pos="69000">
                <a:srgbClr val="1F88AC"/>
              </a:gs>
              <a:gs pos="100000">
                <a:srgbClr val="31B3C8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834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7CFED5-EE3F-A7BF-1A7E-555B2626B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226730-9A7B-755C-A5F7-BDE5D71ABE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BEF5BB3-5CF4-3BAD-C295-BEA89EA9B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E621BB-B426-5871-67ED-08AD2977C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543B-BFCA-4D4F-9A24-5148663608A1}" type="datetimeFigureOut">
              <a:rPr lang="de-DE" smtClean="0"/>
              <a:t>06.09.2024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09FE40B-5658-231B-F494-FDF92B8B7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FF17BD0-4516-8E1F-86B3-68B41DBB4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B98D-AAEE-4D21-B0AD-B15157E9A008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D5DCD70-F517-C7D3-7613-07961068A171}"/>
              </a:ext>
            </a:extLst>
          </p:cNvPr>
          <p:cNvSpPr/>
          <p:nvPr userDrawn="1"/>
        </p:nvSpPr>
        <p:spPr>
          <a:xfrm>
            <a:off x="0" y="5910728"/>
            <a:ext cx="12192000" cy="947271"/>
          </a:xfrm>
          <a:prstGeom prst="rect">
            <a:avLst/>
          </a:prstGeom>
          <a:gradFill flip="none" rotWithShape="1">
            <a:gsLst>
              <a:gs pos="0">
                <a:srgbClr val="0A568C"/>
              </a:gs>
              <a:gs pos="42000">
                <a:srgbClr val="126999"/>
              </a:gs>
              <a:gs pos="69000">
                <a:srgbClr val="1F88AC"/>
              </a:gs>
              <a:gs pos="100000">
                <a:srgbClr val="31B3C8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9707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172DC-63D2-3492-F7A2-F1BC3C4F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5D0831-AB81-0D59-D0F6-C70DED103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6979E1B-CE18-B64A-CA4A-5C4A6E5EE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AE51EF4-2672-3EDB-890E-49E942A38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9393738-0474-0A68-D5B2-A080442CCA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CF932BF-0D7F-0C89-CB3E-4D59446D5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543B-BFCA-4D4F-9A24-5148663608A1}" type="datetimeFigureOut">
              <a:rPr lang="de-DE" smtClean="0"/>
              <a:t>06.09.2024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59E89C4-6ECC-3A56-3794-0A68ED134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39BD46D-B7B1-74ED-1B58-5150D1E8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B98D-AAEE-4D21-B0AD-B15157E9A008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BAB7491-7825-BE4F-FBE1-7CF3F3C52070}"/>
              </a:ext>
            </a:extLst>
          </p:cNvPr>
          <p:cNvSpPr/>
          <p:nvPr userDrawn="1"/>
        </p:nvSpPr>
        <p:spPr>
          <a:xfrm>
            <a:off x="0" y="5910728"/>
            <a:ext cx="12192000" cy="947271"/>
          </a:xfrm>
          <a:prstGeom prst="rect">
            <a:avLst/>
          </a:prstGeom>
          <a:gradFill flip="none" rotWithShape="1">
            <a:gsLst>
              <a:gs pos="0">
                <a:srgbClr val="0A568C"/>
              </a:gs>
              <a:gs pos="42000">
                <a:srgbClr val="126999"/>
              </a:gs>
              <a:gs pos="69000">
                <a:srgbClr val="1F88AC"/>
              </a:gs>
              <a:gs pos="100000">
                <a:srgbClr val="31B3C8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286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6C95D-C914-0232-FE29-0FB00D29E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165BEC2-F44A-D224-674E-259E75639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543B-BFCA-4D4F-9A24-5148663608A1}" type="datetimeFigureOut">
              <a:rPr lang="de-DE" smtClean="0"/>
              <a:t>06.09.2024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95E1A1-3D2A-1C6F-2BA5-454BEC4A6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386FF9-99F0-DFC3-B0EF-FB6E2FDED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B98D-AAEE-4D21-B0AD-B15157E9A008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4901AF6-38C9-A7D0-CCDC-87B6EF979640}"/>
              </a:ext>
            </a:extLst>
          </p:cNvPr>
          <p:cNvSpPr/>
          <p:nvPr userDrawn="1"/>
        </p:nvSpPr>
        <p:spPr>
          <a:xfrm>
            <a:off x="0" y="5910728"/>
            <a:ext cx="12192000" cy="947271"/>
          </a:xfrm>
          <a:prstGeom prst="rect">
            <a:avLst/>
          </a:prstGeom>
          <a:gradFill flip="none" rotWithShape="1">
            <a:gsLst>
              <a:gs pos="0">
                <a:srgbClr val="0A568C"/>
              </a:gs>
              <a:gs pos="42000">
                <a:srgbClr val="126999"/>
              </a:gs>
              <a:gs pos="69000">
                <a:srgbClr val="1F88AC"/>
              </a:gs>
              <a:gs pos="100000">
                <a:srgbClr val="31B3C8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7112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E7361AF-02BC-59A5-0BD3-3971930D8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543B-BFCA-4D4F-9A24-5148663608A1}" type="datetimeFigureOut">
              <a:rPr lang="de-DE" smtClean="0"/>
              <a:t>06.09.2024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95DA2BA-F4D3-EA3C-FEB0-7CEAFE720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8A6641-D936-32A2-BBB9-3EB60D8F8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B98D-AAEE-4D21-B0AD-B15157E9A008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9B534C3-1F6A-F1A0-CE49-5AD3AED84A66}"/>
              </a:ext>
            </a:extLst>
          </p:cNvPr>
          <p:cNvSpPr/>
          <p:nvPr userDrawn="1"/>
        </p:nvSpPr>
        <p:spPr>
          <a:xfrm>
            <a:off x="0" y="5910728"/>
            <a:ext cx="12192000" cy="947271"/>
          </a:xfrm>
          <a:prstGeom prst="rect">
            <a:avLst/>
          </a:prstGeom>
          <a:gradFill flip="none" rotWithShape="1">
            <a:gsLst>
              <a:gs pos="0">
                <a:srgbClr val="0A568C"/>
              </a:gs>
              <a:gs pos="42000">
                <a:srgbClr val="126999"/>
              </a:gs>
              <a:gs pos="69000">
                <a:srgbClr val="1F88AC"/>
              </a:gs>
              <a:gs pos="100000">
                <a:srgbClr val="31B3C8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69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CD3D5C-925B-E753-DA99-A1D35829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245C-E10B-CB16-3C92-39623784E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F1F848-5258-B5B3-1AB9-64B110540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2B854D-643B-EBB9-8F94-16C94B55A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543B-BFCA-4D4F-9A24-5148663608A1}" type="datetimeFigureOut">
              <a:rPr lang="de-DE" smtClean="0"/>
              <a:t>06.09.2024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58FF66C-7DE8-582E-C237-3003283B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541CB3-5A68-2787-6EBB-27E0B0F84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B98D-AAEE-4D21-B0AD-B15157E9A008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0D496A8-5189-A162-07D1-39AFDEC926A3}"/>
              </a:ext>
            </a:extLst>
          </p:cNvPr>
          <p:cNvSpPr/>
          <p:nvPr userDrawn="1"/>
        </p:nvSpPr>
        <p:spPr>
          <a:xfrm>
            <a:off x="0" y="5910728"/>
            <a:ext cx="12192000" cy="947271"/>
          </a:xfrm>
          <a:prstGeom prst="rect">
            <a:avLst/>
          </a:prstGeom>
          <a:gradFill flip="none" rotWithShape="1">
            <a:gsLst>
              <a:gs pos="0">
                <a:srgbClr val="0A568C"/>
              </a:gs>
              <a:gs pos="42000">
                <a:srgbClr val="126999"/>
              </a:gs>
              <a:gs pos="69000">
                <a:srgbClr val="1F88AC"/>
              </a:gs>
              <a:gs pos="100000">
                <a:srgbClr val="31B3C8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9819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018ADF-CEE5-8382-E9C0-47CC1C298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E922A17-2CDC-35D7-5E2D-4608F5D5C9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79391EC-8815-01C4-D451-ECFCC5B0C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6A4220-D515-7705-861D-45F1867DA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543B-BFCA-4D4F-9A24-5148663608A1}" type="datetimeFigureOut">
              <a:rPr lang="de-DE" smtClean="0"/>
              <a:t>06.09.2024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6D176D9-4B1A-D4CD-0585-951F58CF3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C943C38-8512-5B23-0B5E-AED89B4B2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B98D-AAEE-4D21-B0AD-B15157E9A008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23F0243-8FE0-1029-A6B3-99EDE6549CF1}"/>
              </a:ext>
            </a:extLst>
          </p:cNvPr>
          <p:cNvSpPr/>
          <p:nvPr userDrawn="1"/>
        </p:nvSpPr>
        <p:spPr>
          <a:xfrm>
            <a:off x="0" y="5910728"/>
            <a:ext cx="12192000" cy="947271"/>
          </a:xfrm>
          <a:prstGeom prst="rect">
            <a:avLst/>
          </a:prstGeom>
          <a:gradFill flip="none" rotWithShape="1">
            <a:gsLst>
              <a:gs pos="0">
                <a:srgbClr val="0A568C"/>
              </a:gs>
              <a:gs pos="42000">
                <a:srgbClr val="126999"/>
              </a:gs>
              <a:gs pos="69000">
                <a:srgbClr val="1F88AC"/>
              </a:gs>
              <a:gs pos="100000">
                <a:srgbClr val="31B3C8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13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4D8057C-1B6A-B7DD-D809-ECA4CE4E2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4EA75D-24AF-07C6-DD07-1477808C0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27D38B-6D06-86B5-C692-FC75A443B1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AA543B-BFCA-4D4F-9A24-5148663608A1}" type="datetimeFigureOut">
              <a:rPr lang="de-DE" smtClean="0"/>
              <a:t>06.09.2024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4FDF10-402B-33AA-B9C8-162AA70EC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D95DF4-7078-F7A8-1D4F-B273E677F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1DB98D-AAEE-4D21-B0AD-B15157E9A0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8170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.m.wikipedia.org/wiki/Datei:Opengl-logo.svg" TargetMode="External"/><Relationship Id="rId2" Type="http://schemas.openxmlformats.org/officeDocument/2006/relationships/hyperlink" Target="https://en.wikipedia.org/wiki/File:Vulkan_API_logo.sv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nrealengine.com/en-US/brand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2ED9B2-53E6-4852-747B-432C5606E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45710"/>
            <a:ext cx="9144000" cy="1416120"/>
          </a:xfrm>
        </p:spPr>
        <p:txBody>
          <a:bodyPr>
            <a:normAutofit/>
          </a:bodyPr>
          <a:lstStyle/>
          <a:p>
            <a:r>
              <a:rPr lang="de-DE" sz="4400" dirty="0"/>
              <a:t>Anwendung von Hardware-</a:t>
            </a:r>
            <a:r>
              <a:rPr lang="de-DE" sz="4400" dirty="0" err="1"/>
              <a:t>Raytracing</a:t>
            </a:r>
            <a:r>
              <a:rPr lang="de-DE" sz="4400" dirty="0"/>
              <a:t> zur Optimierung der Treffererkennung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75931C-8356-BF52-230B-90A783185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76747"/>
            <a:ext cx="9144000" cy="1655762"/>
          </a:xfrm>
        </p:spPr>
        <p:txBody>
          <a:bodyPr anchor="b"/>
          <a:lstStyle/>
          <a:p>
            <a:r>
              <a:rPr lang="de-DE" dirty="0"/>
              <a:t>Bachelorkolloquium</a:t>
            </a:r>
          </a:p>
          <a:p>
            <a:r>
              <a:rPr lang="de-DE" dirty="0"/>
              <a:t>Kevin Kügler</a:t>
            </a:r>
          </a:p>
          <a:p>
            <a:r>
              <a:rPr lang="de-DE" dirty="0"/>
              <a:t>Internationaler Studiengang Medieninformatik</a:t>
            </a:r>
          </a:p>
        </p:txBody>
      </p:sp>
      <p:pic>
        <p:nvPicPr>
          <p:cNvPr id="5" name="Grafik 4" descr="Ein Bild, das Grafiken, Screenshot, Grafikdesign, Design enthält.&#10;&#10;Automatisch generierte Beschreibung">
            <a:extLst>
              <a:ext uri="{FF2B5EF4-FFF2-40B4-BE49-F238E27FC236}">
                <a16:creationId xmlns:a16="http://schemas.microsoft.com/office/drawing/2014/main" id="{F5519E70-ECD2-5DA8-E9F6-A54829117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06" y="891"/>
            <a:ext cx="4117987" cy="191422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DF52A9F-75B9-4A27-F626-5B1CFA8F3747}"/>
              </a:ext>
            </a:extLst>
          </p:cNvPr>
          <p:cNvSpPr/>
          <p:nvPr/>
        </p:nvSpPr>
        <p:spPr>
          <a:xfrm>
            <a:off x="0" y="5625548"/>
            <a:ext cx="12192000" cy="1232452"/>
          </a:xfrm>
          <a:prstGeom prst="rect">
            <a:avLst/>
          </a:prstGeom>
          <a:gradFill flip="none" rotWithShape="1">
            <a:gsLst>
              <a:gs pos="0">
                <a:srgbClr val="0A568C"/>
              </a:gs>
              <a:gs pos="42000">
                <a:srgbClr val="126999"/>
              </a:gs>
              <a:gs pos="69000">
                <a:srgbClr val="1F88AC"/>
              </a:gs>
              <a:gs pos="100000">
                <a:srgbClr val="31B3C8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182FD28-7750-41DE-1581-580B689D2D72}"/>
              </a:ext>
            </a:extLst>
          </p:cNvPr>
          <p:cNvSpPr txBox="1"/>
          <p:nvPr/>
        </p:nvSpPr>
        <p:spPr>
          <a:xfrm>
            <a:off x="10277061" y="6488668"/>
            <a:ext cx="191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06.09.2024</a:t>
            </a:r>
          </a:p>
        </p:txBody>
      </p:sp>
    </p:spTree>
    <p:extLst>
      <p:ext uri="{BB962C8B-B14F-4D97-AF65-F5344CB8AC3E}">
        <p14:creationId xmlns:p14="http://schemas.microsoft.com/office/powerpoint/2010/main" val="3431757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E499B-D7E1-CB60-117C-B716FF987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pic>
        <p:nvPicPr>
          <p:cNvPr id="5" name="Inhaltsplatzhalter 4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5A53A73F-C176-E92A-E625-932B4AA40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74" y="1391480"/>
            <a:ext cx="9183452" cy="4354788"/>
          </a:xfrm>
        </p:spPr>
      </p:pic>
    </p:spTree>
    <p:extLst>
      <p:ext uri="{BB962C8B-B14F-4D97-AF65-F5344CB8AC3E}">
        <p14:creationId xmlns:p14="http://schemas.microsoft.com/office/powerpoint/2010/main" val="4189885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9DAA9B-F52C-3E29-8CD3-9E23B565B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pic>
        <p:nvPicPr>
          <p:cNvPr id="5" name="Inhaltsplatzhalter 4" descr="Ein Bild, das Text, Screenshot, Cartoon, Maschine enthält.&#10;&#10;Automatisch generierte Beschreibung">
            <a:extLst>
              <a:ext uri="{FF2B5EF4-FFF2-40B4-BE49-F238E27FC236}">
                <a16:creationId xmlns:a16="http://schemas.microsoft.com/office/drawing/2014/main" id="{0D0DD9B9-8828-F44B-149C-9C4B27C4D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00" y="1411356"/>
            <a:ext cx="9608070" cy="4434494"/>
          </a:xfrm>
        </p:spPr>
      </p:pic>
    </p:spTree>
    <p:extLst>
      <p:ext uri="{BB962C8B-B14F-4D97-AF65-F5344CB8AC3E}">
        <p14:creationId xmlns:p14="http://schemas.microsoft.com/office/powerpoint/2010/main" val="748783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3DC06F-E8E2-8432-5F53-4E628A34F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8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e-DE" sz="4400" dirty="0"/>
              <a:t>Vielen Dank für Ihre Aufmerksamkeit!</a:t>
            </a:r>
          </a:p>
          <a:p>
            <a:pPr marL="0" indent="0" algn="ctr">
              <a:buNone/>
            </a:pPr>
            <a:r>
              <a:rPr lang="de-DE" sz="4400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3744668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BA6E2A-8B9E-3357-D90A-1E8009A57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0175"/>
          </a:xfrm>
        </p:spPr>
        <p:txBody>
          <a:bodyPr>
            <a:normAutofit/>
          </a:bodyPr>
          <a:lstStyle/>
          <a:p>
            <a:pPr algn="ctr"/>
            <a:r>
              <a:rPr lang="de-DE" sz="72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85606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3FDD7C-9D80-68DF-5E76-D4101231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p:pic>
        <p:nvPicPr>
          <p:cNvPr id="5" name="Grafik 4" descr="Ein Bild, das Schrift, Grafiken, Grafikdesign, Logo enthält.&#10;&#10;Automatisch generierte Beschreibung">
            <a:extLst>
              <a:ext uri="{FF2B5EF4-FFF2-40B4-BE49-F238E27FC236}">
                <a16:creationId xmlns:a16="http://schemas.microsoft.com/office/drawing/2014/main" id="{91865220-F563-3E10-B68A-87746E882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88" y="1928193"/>
            <a:ext cx="4430899" cy="1176958"/>
          </a:xfrm>
          <a:prstGeom prst="rect">
            <a:avLst/>
          </a:prstGeom>
        </p:spPr>
      </p:pic>
      <p:pic>
        <p:nvPicPr>
          <p:cNvPr id="7" name="Grafik 6" descr="Ein Bild, das Schrift, Grafiken, Logo, Kreis enthält.&#10;&#10;Automatisch generierte Beschreibung">
            <a:extLst>
              <a:ext uri="{FF2B5EF4-FFF2-40B4-BE49-F238E27FC236}">
                <a16:creationId xmlns:a16="http://schemas.microsoft.com/office/drawing/2014/main" id="{77FBA88C-718B-6AC5-C42A-7B0F2DBB4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13" y="2173977"/>
            <a:ext cx="3009704" cy="1255023"/>
          </a:xfrm>
          <a:prstGeom prst="rect">
            <a:avLst/>
          </a:prstGeom>
        </p:spPr>
      </p:pic>
      <p:pic>
        <p:nvPicPr>
          <p:cNvPr id="9" name="Grafik 8" descr="Ein Bild, das Schwarz, Screenshot, Dunkelheit, Schrift enthält.&#10;&#10;Automatisch generierte Beschreibung">
            <a:extLst>
              <a:ext uri="{FF2B5EF4-FFF2-40B4-BE49-F238E27FC236}">
                <a16:creationId xmlns:a16="http://schemas.microsoft.com/office/drawing/2014/main" id="{1442C664-029C-7FEB-8C1B-5DB91C384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879" y="4008569"/>
            <a:ext cx="6276242" cy="86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49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B3E2002-C209-183E-A78B-70E8D32A6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4179" y="2208220"/>
            <a:ext cx="6563641" cy="1905266"/>
          </a:xfrm>
        </p:spPr>
      </p:pic>
    </p:spTree>
    <p:extLst>
      <p:ext uri="{BB962C8B-B14F-4D97-AF65-F5344CB8AC3E}">
        <p14:creationId xmlns:p14="http://schemas.microsoft.com/office/powerpoint/2010/main" val="3773122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BB3E2002-C209-183E-A78B-70E8D32A6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208220"/>
            <a:ext cx="6563641" cy="1905266"/>
          </a:xfrm>
        </p:spPr>
      </p:pic>
    </p:spTree>
    <p:extLst>
      <p:ext uri="{BB962C8B-B14F-4D97-AF65-F5344CB8AC3E}">
        <p14:creationId xmlns:p14="http://schemas.microsoft.com/office/powerpoint/2010/main" val="2776311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Text, Diagramm, Reihe, Schrift enthält.&#10;&#10;Automatisch generierte Beschreibung">
            <a:extLst>
              <a:ext uri="{FF2B5EF4-FFF2-40B4-BE49-F238E27FC236}">
                <a16:creationId xmlns:a16="http://schemas.microsoft.com/office/drawing/2014/main" id="{43722842-A663-4390-508C-DDA8A387B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929" y="870884"/>
            <a:ext cx="7106142" cy="4351338"/>
          </a:xfrm>
        </p:spPr>
      </p:pic>
    </p:spTree>
    <p:extLst>
      <p:ext uri="{BB962C8B-B14F-4D97-AF65-F5344CB8AC3E}">
        <p14:creationId xmlns:p14="http://schemas.microsoft.com/office/powerpoint/2010/main" val="2297650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758C54F2-CE86-0F9A-BCC6-4C092D279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886" y="280735"/>
            <a:ext cx="5590227" cy="5323934"/>
          </a:xfrm>
        </p:spPr>
      </p:pic>
    </p:spTree>
    <p:extLst>
      <p:ext uri="{BB962C8B-B14F-4D97-AF65-F5344CB8AC3E}">
        <p14:creationId xmlns:p14="http://schemas.microsoft.com/office/powerpoint/2010/main" val="728206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E1217B8-5380-101E-8360-C62B0D0DE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962" y="350999"/>
            <a:ext cx="5530075" cy="5281358"/>
          </a:xfrm>
        </p:spPr>
      </p:pic>
    </p:spTree>
    <p:extLst>
      <p:ext uri="{BB962C8B-B14F-4D97-AF65-F5344CB8AC3E}">
        <p14:creationId xmlns:p14="http://schemas.microsoft.com/office/powerpoint/2010/main" val="3206572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1F9F3-C746-2EB7-0333-F7036E4C4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59826-695C-61FA-7F67-5654BBBF5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de-DE" sz="2400" dirty="0"/>
              <a:t>Motivation</a:t>
            </a:r>
          </a:p>
          <a:p>
            <a:pPr>
              <a:spcBef>
                <a:spcPts val="2400"/>
              </a:spcBef>
            </a:pPr>
            <a:r>
              <a:rPr lang="de-DE" sz="2400" dirty="0"/>
              <a:t>Problemstellung</a:t>
            </a:r>
          </a:p>
          <a:p>
            <a:pPr>
              <a:spcBef>
                <a:spcPts val="2400"/>
              </a:spcBef>
            </a:pPr>
            <a:r>
              <a:rPr lang="de-DE" sz="2400" dirty="0"/>
              <a:t>Konzept</a:t>
            </a:r>
          </a:p>
          <a:p>
            <a:pPr>
              <a:spcBef>
                <a:spcPts val="2400"/>
              </a:spcBef>
            </a:pPr>
            <a:r>
              <a:rPr lang="de-DE" sz="2400" dirty="0"/>
              <a:t>Realisierung</a:t>
            </a:r>
          </a:p>
          <a:p>
            <a:pPr>
              <a:spcBef>
                <a:spcPts val="2400"/>
              </a:spcBef>
            </a:pPr>
            <a:r>
              <a:rPr lang="de-DE" sz="2400" dirty="0"/>
              <a:t>Ergebnisse</a:t>
            </a:r>
          </a:p>
          <a:p>
            <a:pPr>
              <a:spcBef>
                <a:spcPts val="2400"/>
              </a:spcBef>
            </a:pPr>
            <a:r>
              <a:rPr lang="de-DE" sz="2400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1848645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18724AE-E0DA-8A1B-6D9B-1023E68D3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475" y="228600"/>
            <a:ext cx="5799050" cy="5518057"/>
          </a:xfrm>
        </p:spPr>
      </p:pic>
    </p:spTree>
    <p:extLst>
      <p:ext uri="{BB962C8B-B14F-4D97-AF65-F5344CB8AC3E}">
        <p14:creationId xmlns:p14="http://schemas.microsoft.com/office/powerpoint/2010/main" val="1811423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1C2F911D-2866-B7A8-8910-26C7B0909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074" y="275664"/>
            <a:ext cx="5659852" cy="5478114"/>
          </a:xfrm>
        </p:spPr>
      </p:pic>
    </p:spTree>
    <p:extLst>
      <p:ext uri="{BB962C8B-B14F-4D97-AF65-F5344CB8AC3E}">
        <p14:creationId xmlns:p14="http://schemas.microsoft.com/office/powerpoint/2010/main" val="2048660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A7812C10-DEC8-D92F-4C1F-B022B4037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859" y="337459"/>
            <a:ext cx="6180281" cy="5200769"/>
          </a:xfrm>
        </p:spPr>
      </p:pic>
    </p:spTree>
    <p:extLst>
      <p:ext uri="{BB962C8B-B14F-4D97-AF65-F5344CB8AC3E}">
        <p14:creationId xmlns:p14="http://schemas.microsoft.com/office/powerpoint/2010/main" val="1858571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Actionfigur, Fiktive Gestalt, Superheld, Roboter enthält.&#10;&#10;Automatisch generierte Beschreibung">
            <a:extLst>
              <a:ext uri="{FF2B5EF4-FFF2-40B4-BE49-F238E27FC236}">
                <a16:creationId xmlns:a16="http://schemas.microsoft.com/office/drawing/2014/main" id="{FEA786D6-8D14-1FE8-1A88-03B5A9941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752" y="266127"/>
            <a:ext cx="2888496" cy="5312442"/>
          </a:xfrm>
        </p:spPr>
      </p:pic>
    </p:spTree>
    <p:extLst>
      <p:ext uri="{BB962C8B-B14F-4D97-AF65-F5344CB8AC3E}">
        <p14:creationId xmlns:p14="http://schemas.microsoft.com/office/powerpoint/2010/main" val="1823668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Hase, Hasen und Kaninchen, Text, Screenshot enthält.&#10;&#10;Automatisch generierte Beschreibung">
            <a:extLst>
              <a:ext uri="{FF2B5EF4-FFF2-40B4-BE49-F238E27FC236}">
                <a16:creationId xmlns:a16="http://schemas.microsoft.com/office/drawing/2014/main" id="{34DDC78F-B55C-7D7F-C74D-C2222D93E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613" y="165302"/>
            <a:ext cx="7042774" cy="5493949"/>
          </a:xfrm>
        </p:spPr>
      </p:pic>
    </p:spTree>
    <p:extLst>
      <p:ext uri="{BB962C8B-B14F-4D97-AF65-F5344CB8AC3E}">
        <p14:creationId xmlns:p14="http://schemas.microsoft.com/office/powerpoint/2010/main" val="3547067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Text, Hase Kaninchen, Screenshot, Hase enthält.&#10;&#10;Automatisch generierte Beschreibung">
            <a:extLst>
              <a:ext uri="{FF2B5EF4-FFF2-40B4-BE49-F238E27FC236}">
                <a16:creationId xmlns:a16="http://schemas.microsoft.com/office/drawing/2014/main" id="{3619135C-F777-9497-8527-08327E532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179" y="103844"/>
            <a:ext cx="4793642" cy="5696600"/>
          </a:xfrm>
        </p:spPr>
      </p:pic>
    </p:spTree>
    <p:extLst>
      <p:ext uri="{BB962C8B-B14F-4D97-AF65-F5344CB8AC3E}">
        <p14:creationId xmlns:p14="http://schemas.microsoft.com/office/powerpoint/2010/main" val="2108740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FF82B4-EBC5-C281-AF83-66D778031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A520A8-B43E-BA65-0E00-3FA5598D1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000" dirty="0">
                <a:hlinkClick r:id="rId2"/>
              </a:rPr>
              <a:t>https://counterstrike.fandom.com/wiki/Hitbox?file=Hitboxes_comparison_old_new.png</a:t>
            </a:r>
          </a:p>
          <a:p>
            <a:r>
              <a:rPr lang="de-DE" sz="2000" dirty="0">
                <a:hlinkClick r:id="rId2"/>
              </a:rPr>
              <a:t>https://www.youtube.com/watch?v=1EuZEmoRU4A</a:t>
            </a:r>
          </a:p>
          <a:p>
            <a:r>
              <a:rPr lang="de-DE" sz="2000" dirty="0">
                <a:hlinkClick r:id="rId2"/>
              </a:rPr>
              <a:t>https://www.nvidia.com/content/PDF/nvidia-ampere-ga-102-gpu-architecture-whitepaper-v2.1.pdf</a:t>
            </a:r>
          </a:p>
          <a:p>
            <a:r>
              <a:rPr lang="de-DE" sz="2000" dirty="0">
                <a:hlinkClick r:id="rId2"/>
              </a:rPr>
              <a:t>https://www.informatec.com/de/machine-learning-maschinelles-lernen</a:t>
            </a:r>
          </a:p>
          <a:p>
            <a:r>
              <a:rPr lang="de-DE" sz="2000" dirty="0">
                <a:hlinkClick r:id="rId2"/>
              </a:rPr>
              <a:t>https://en.wikipedia.org/wiki/File:Vulkan_API_logo.svg</a:t>
            </a:r>
            <a:endParaRPr lang="de-DE" sz="2000" dirty="0"/>
          </a:p>
          <a:p>
            <a:r>
              <a:rPr lang="de-DE" sz="2000" dirty="0">
                <a:hlinkClick r:id="rId3"/>
              </a:rPr>
              <a:t>https://de.m.wikipedia.org/wiki/Datei:Opengl-logo.svg</a:t>
            </a:r>
            <a:endParaRPr lang="de-DE" sz="2000" dirty="0"/>
          </a:p>
          <a:p>
            <a:r>
              <a:rPr lang="de-DE" sz="2000" dirty="0">
                <a:hlinkClick r:id="rId4"/>
              </a:rPr>
              <a:t>https://www.unrealengine.com/en-US/branding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806785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10D593-7A6D-64B2-33E3-1063DC370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7" name="Grafik 6" descr="Ein Bild, das Spielzeug, Cartoon, Actionfigur enthält.&#10;&#10;Automatisch generierte Beschreibung">
            <a:extLst>
              <a:ext uri="{FF2B5EF4-FFF2-40B4-BE49-F238E27FC236}">
                <a16:creationId xmlns:a16="http://schemas.microsoft.com/office/drawing/2014/main" id="{D0A5C959-4F52-0690-968B-7577AD7CC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900" y="1338471"/>
            <a:ext cx="6158199" cy="452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75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10D593-7A6D-64B2-33E3-1063DC370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Problemstellung</a:t>
            </a:r>
          </a:p>
        </p:txBody>
      </p:sp>
      <p:pic>
        <p:nvPicPr>
          <p:cNvPr id="4" name="Grafik 3" descr="Ein Bild, das PC-Spiel, Screenshot, Action-Adventure-Spiel, Spielesoftware enthält.&#10;&#10;Automatisch generierte Beschreibung">
            <a:extLst>
              <a:ext uri="{FF2B5EF4-FFF2-40B4-BE49-F238E27FC236}">
                <a16:creationId xmlns:a16="http://schemas.microsoft.com/office/drawing/2014/main" id="{C95340B6-A6D8-0E7C-75C2-65670EC58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63" y="1509436"/>
            <a:ext cx="7512473" cy="432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24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CA84B-D52D-8EF2-2F46-F43EE88B9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</a:p>
        </p:txBody>
      </p:sp>
      <p:pic>
        <p:nvPicPr>
          <p:cNvPr id="7" name="Inhaltsplatzhalter 6" descr="Ein Bild, das Cartoon, Kunst enthält.&#10;&#10;Automatisch generierte Beschreibung">
            <a:extLst>
              <a:ext uri="{FF2B5EF4-FFF2-40B4-BE49-F238E27FC236}">
                <a16:creationId xmlns:a16="http://schemas.microsoft.com/office/drawing/2014/main" id="{958D3BC9-6CD5-1559-A163-EB392427C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519" y="1404730"/>
            <a:ext cx="7622962" cy="4431853"/>
          </a:xfrm>
        </p:spPr>
      </p:pic>
    </p:spTree>
    <p:extLst>
      <p:ext uri="{BB962C8B-B14F-4D97-AF65-F5344CB8AC3E}">
        <p14:creationId xmlns:p14="http://schemas.microsoft.com/office/powerpoint/2010/main" val="3301946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A6D903-61FF-A79D-A53A-0BF15CEB3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</a:p>
        </p:txBody>
      </p:sp>
      <p:graphicFrame>
        <p:nvGraphicFramePr>
          <p:cNvPr id="14" name="Inhaltsplatzhalter 13">
            <a:extLst>
              <a:ext uri="{FF2B5EF4-FFF2-40B4-BE49-F238E27FC236}">
                <a16:creationId xmlns:a16="http://schemas.microsoft.com/office/drawing/2014/main" id="{17C5562B-A27E-AFED-506B-0B1F4ACDCA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871052"/>
              </p:ext>
            </p:extLst>
          </p:nvPr>
        </p:nvGraphicFramePr>
        <p:xfrm>
          <a:off x="838200" y="2607503"/>
          <a:ext cx="10515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44364343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996947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Testszenario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Testszenario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55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 Strahl pro 3D-Modell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24 Strahlen pro 3D-Modell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624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Single-</a:t>
                      </a:r>
                      <a:r>
                        <a:rPr lang="de-DE" dirty="0" err="1"/>
                        <a:t>Threaded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Multithreaded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617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3212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8D38FF-BA3F-637B-62D5-5E0C6FD1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Realisierung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809448-59EE-298B-A819-0F030867A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275"/>
            <a:ext cx="10515600" cy="4351338"/>
          </a:xfrm>
        </p:spPr>
        <p:txBody>
          <a:bodyPr>
            <a:normAutofit fontScale="40000" lnSpcReduction="20000"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de-D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#version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460</a:t>
            </a:r>
          </a:p>
          <a:p>
            <a:pPr marL="0" indent="0">
              <a:spcBef>
                <a:spcPts val="200"/>
              </a:spcBef>
              <a:buNone/>
            </a:pPr>
            <a:endParaRPr lang="de-DE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#extension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GL_EXT_ray_tracing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enable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#extension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GL_EXT_ray_query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enable</a:t>
            </a:r>
          </a:p>
          <a:p>
            <a:pPr marL="0" indent="0">
              <a:spcBef>
                <a:spcPts val="200"/>
              </a:spcBef>
              <a:buNone/>
            </a:pPr>
            <a:endParaRPr lang="de-DE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de-DE" sz="1800" dirty="0" err="1">
                <a:solidFill>
                  <a:srgbClr val="5FAF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ComputeStorageBufferObject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sz="1800" dirty="0">
                <a:solidFill>
                  <a:srgbClr val="5FAF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vec3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origin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sz="1800" dirty="0">
                <a:solidFill>
                  <a:srgbClr val="5FAF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vec3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direction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sz="1800" dirty="0" err="1">
                <a:solidFill>
                  <a:srgbClr val="5FAF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tMin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sz="1800" dirty="0" err="1">
                <a:solidFill>
                  <a:srgbClr val="5FAF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tMax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</a:p>
          <a:p>
            <a:pPr marL="0" indent="0">
              <a:spcBef>
                <a:spcPts val="200"/>
              </a:spcBef>
              <a:buNone/>
            </a:pPr>
            <a:endParaRPr lang="de-DE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de-DE" sz="1800" dirty="0" err="1">
                <a:solidFill>
                  <a:srgbClr val="5FAF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ComputeOutputBufferObject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sz="1800" dirty="0" err="1">
                <a:solidFill>
                  <a:srgbClr val="5FAF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uint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isHit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</a:p>
          <a:p>
            <a:pPr marL="0" indent="0">
              <a:spcBef>
                <a:spcPts val="200"/>
              </a:spcBef>
              <a:buNone/>
            </a:pPr>
            <a:endParaRPr lang="de-DE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>
                <a:solidFill>
                  <a:srgbClr val="5FAF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layout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5FAF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binding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0) </a:t>
            </a:r>
            <a:r>
              <a:rPr lang="en-US" sz="1800" dirty="0">
                <a:solidFill>
                  <a:srgbClr val="5FAF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uniform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accelerationStructureEXT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topLevelAS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spcBef>
                <a:spcPts val="200"/>
              </a:spcBef>
              <a:buNone/>
            </a:pPr>
            <a:endParaRPr lang="de-DE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de-DE" sz="1800" dirty="0" err="1">
                <a:solidFill>
                  <a:srgbClr val="5FAF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layout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de-DE" sz="1800" dirty="0" err="1">
                <a:solidFill>
                  <a:srgbClr val="5FAF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binding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1) </a:t>
            </a:r>
            <a:r>
              <a:rPr lang="de-DE" sz="1800" dirty="0" err="1">
                <a:solidFill>
                  <a:srgbClr val="5FAF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buffer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InputBuffer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ComputeStorageBufferObject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inputBuffer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</a:p>
          <a:p>
            <a:pPr marL="0" indent="0">
              <a:spcBef>
                <a:spcPts val="200"/>
              </a:spcBef>
              <a:buNone/>
            </a:pPr>
            <a:endParaRPr lang="de-DE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>
                <a:solidFill>
                  <a:srgbClr val="5FAF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layout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5FAF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binding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2) </a:t>
            </a:r>
            <a:r>
              <a:rPr lang="en-US" sz="1800" dirty="0">
                <a:solidFill>
                  <a:srgbClr val="5FAF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buffer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OutputBuffer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ComputeOutputBufferObject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outputBuffer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</a:p>
          <a:p>
            <a:pPr marL="0" indent="0">
              <a:spcBef>
                <a:spcPts val="200"/>
              </a:spcBef>
              <a:buNone/>
            </a:pPr>
            <a:endParaRPr lang="de-DE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endParaRPr lang="de-DE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>
                <a:solidFill>
                  <a:srgbClr val="5FAF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layout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local_size_x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16) </a:t>
            </a:r>
            <a:r>
              <a:rPr lang="en-US" sz="1800" dirty="0">
                <a:solidFill>
                  <a:srgbClr val="5FAF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spcBef>
                <a:spcPts val="200"/>
              </a:spcBef>
              <a:buNone/>
            </a:pPr>
            <a:endParaRPr lang="de-DE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de-DE" sz="1800" dirty="0" err="1">
                <a:solidFill>
                  <a:srgbClr val="5FAF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sz="1800" dirty="0" err="1">
                <a:solidFill>
                  <a:srgbClr val="5FAF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uint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idx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sz="1800" dirty="0" err="1">
                <a:solidFill>
                  <a:schemeClr val="accent1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gl_GlobalInvocationID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.x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sz="1800" dirty="0" err="1">
                <a:solidFill>
                  <a:srgbClr val="5FAF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idx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&gt;=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inputBuffer.</a:t>
            </a:r>
            <a:r>
              <a:rPr lang="de-DE" sz="18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length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sz="1800" dirty="0" err="1">
                <a:solidFill>
                  <a:srgbClr val="5FAF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spcBef>
                <a:spcPts val="200"/>
              </a:spcBef>
              <a:buNone/>
            </a:pPr>
            <a:endParaRPr lang="de-DE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sz="1800" dirty="0" err="1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rayQueryEXT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rayQuery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outputBuffer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idx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].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rayId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inputBuffer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idx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].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rayId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sz="1800" dirty="0" err="1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rayQueryInitializeEXT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rayQuery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topLevelAS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sz="1800" dirty="0" err="1">
                <a:solidFill>
                  <a:schemeClr val="accent1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gl_RayFlagsTerminateOnFirstHitEXT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0xFF,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inputBuffer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idx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].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origin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inputBuffer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idx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].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tMin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inputBuffer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idx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].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direction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inputBuffer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idx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].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tMax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sz="1800" dirty="0" err="1">
                <a:solidFill>
                  <a:srgbClr val="5FAF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sz="1800" dirty="0" err="1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rayQueryProceedEXT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rayQuery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outputBuffer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idx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].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isHit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sz="1800" dirty="0" err="1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rayQueryGetIntersectionTypeEXT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rayQuery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sz="1800" dirty="0" err="1">
                <a:solidFill>
                  <a:srgbClr val="5FAF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== </a:t>
            </a:r>
            <a:r>
              <a:rPr lang="de-DE" sz="1800" dirty="0" err="1">
                <a:solidFill>
                  <a:schemeClr val="accent1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gl_RayQueryCommittedIntersectionTriangleEXT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? 1 : 0;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1014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CBD5C9-6D80-0339-5A13-1D0FB1ED6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Realisierung</a:t>
            </a:r>
          </a:p>
        </p:txBody>
      </p:sp>
      <p:pic>
        <p:nvPicPr>
          <p:cNvPr id="9" name="Inhaltsplatzhalter 8" descr="Ein Bild, das Kunst, Himmel, Origami enthält.&#10;&#10;Automatisch generierte Beschreibung">
            <a:extLst>
              <a:ext uri="{FF2B5EF4-FFF2-40B4-BE49-F238E27FC236}">
                <a16:creationId xmlns:a16="http://schemas.microsoft.com/office/drawing/2014/main" id="{E1E55CE2-C364-EFC8-66EE-B2CE044B2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880" y="1527451"/>
            <a:ext cx="69362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78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796560-307B-0714-BDC8-8D11C521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</a:p>
        </p:txBody>
      </p:sp>
      <p:pic>
        <p:nvPicPr>
          <p:cNvPr id="5" name="Inhaltsplatzhalter 4" descr="Ein Bild, das Text, Screenshot, Diagramm, Display enthält.&#10;&#10;Automatisch generierte Beschreibung">
            <a:extLst>
              <a:ext uri="{FF2B5EF4-FFF2-40B4-BE49-F238E27FC236}">
                <a16:creationId xmlns:a16="http://schemas.microsoft.com/office/drawing/2014/main" id="{E0511979-3BE5-2171-0927-DDF731681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26" y="1808629"/>
            <a:ext cx="9407748" cy="3930610"/>
          </a:xfrm>
        </p:spPr>
      </p:pic>
    </p:spTree>
    <p:extLst>
      <p:ext uri="{BB962C8B-B14F-4D97-AF65-F5344CB8AC3E}">
        <p14:creationId xmlns:p14="http://schemas.microsoft.com/office/powerpoint/2010/main" val="2291346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489</Words>
  <Application>Microsoft Office PowerPoint</Application>
  <PresentationFormat>Breitbild</PresentationFormat>
  <Paragraphs>93</Paragraphs>
  <Slides>26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Aptos</vt:lpstr>
      <vt:lpstr>Aptos Display</vt:lpstr>
      <vt:lpstr>Arial</vt:lpstr>
      <vt:lpstr>Cascadia Mono</vt:lpstr>
      <vt:lpstr>F38</vt:lpstr>
      <vt:lpstr>Office</vt:lpstr>
      <vt:lpstr>Anwendung von Hardware-Raytracing zur Optimierung der Treffererkennung</vt:lpstr>
      <vt:lpstr>Gliederung</vt:lpstr>
      <vt:lpstr>Motivation</vt:lpstr>
      <vt:lpstr>Problemstellung</vt:lpstr>
      <vt:lpstr>Konzept</vt:lpstr>
      <vt:lpstr>Konzept</vt:lpstr>
      <vt:lpstr>Realisierung</vt:lpstr>
      <vt:lpstr>Realisierung</vt:lpstr>
      <vt:lpstr>Ergebnisse</vt:lpstr>
      <vt:lpstr>Ausblick</vt:lpstr>
      <vt:lpstr>Ausblick</vt:lpstr>
      <vt:lpstr>PowerPoint-Präsentation</vt:lpstr>
      <vt:lpstr>Appendix</vt:lpstr>
      <vt:lpstr>Grundlagen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Kevin Kügler</dc:creator>
  <cp:lastModifiedBy>Kevin Kügler</cp:lastModifiedBy>
  <cp:revision>40</cp:revision>
  <dcterms:created xsi:type="dcterms:W3CDTF">2024-08-27T11:43:17Z</dcterms:created>
  <dcterms:modified xsi:type="dcterms:W3CDTF">2024-09-06T08:34:29Z</dcterms:modified>
</cp:coreProperties>
</file>